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7" r:id="rId4"/>
    <p:sldId id="262"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CDFC-C4ED-49CE-B4CB-44CAA2C2F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733A36-7554-4CF9-83C4-1C8297E7FB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6CCCF0-2B68-472B-8782-8E16FBAE13FA}"/>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3E7F3F2E-78B4-46D7-97CD-2F9B0DAE06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1DEA3-7872-4958-A455-BEC37DD38578}"/>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3655876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A00BD-B81F-486B-8143-C8B4858F3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BC4DB0-F7E9-464F-A037-343FEAC84D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E17AAA-56A4-40A7-96BD-C2F4216DB406}"/>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14C2D578-81F1-46BB-A7DF-F490D8731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7B295D-F42B-431D-A550-6E22AC9D679B}"/>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266148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55E7E-801A-4BCF-9751-FCE2EE3A28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E429B5-E429-4676-891A-2E1DE7F940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035864-40A0-4121-813E-8245BE117574}"/>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9ADAC2C2-F8D4-4892-9524-F5B426F849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DEA50-8740-4A71-9513-71923B18C78F}"/>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169407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30E7-9699-423D-8913-7F894BDEA1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B86CA2-6F87-4556-811C-8F81E24E1A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890A2D-9623-41C3-8E08-90F7EF68C4C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096D75-E04F-4838-B5D5-E3AA6EE402B3}"/>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6" name="Footer Placeholder 5">
            <a:extLst>
              <a:ext uri="{FF2B5EF4-FFF2-40B4-BE49-F238E27FC236}">
                <a16:creationId xmlns:a16="http://schemas.microsoft.com/office/drawing/2014/main" id="{87893BB1-DDC1-4FE1-9251-33FB81E976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1391D2-790D-482B-A31B-A87D150E33FC}"/>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67670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E6D0C-4CD6-4D51-ACAE-13285F65BF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C9A3C3-10B3-45B7-89E1-C7A349F921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4E5954D-E478-4D51-9E71-794536B299D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48534C-AA94-468D-B4E5-0FAC5DC0EF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A7CBB2A-8223-4A51-A9D0-CFBF68C6E8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D0CC2A-BDB5-4D92-AAB9-47596CCF8FDA}"/>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8" name="Footer Placeholder 7">
            <a:extLst>
              <a:ext uri="{FF2B5EF4-FFF2-40B4-BE49-F238E27FC236}">
                <a16:creationId xmlns:a16="http://schemas.microsoft.com/office/drawing/2014/main" id="{FE6FB18B-4B7B-4597-B28B-A5F27943CE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70672C-7EAB-4206-BDD7-4F891B5F06BA}"/>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985847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C84F-135F-47A3-B95D-FA1AABA521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0F024C-75B8-4CC6-8EA2-7F123DF6565E}"/>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4" name="Footer Placeholder 3">
            <a:extLst>
              <a:ext uri="{FF2B5EF4-FFF2-40B4-BE49-F238E27FC236}">
                <a16:creationId xmlns:a16="http://schemas.microsoft.com/office/drawing/2014/main" id="{3ECFC3CF-69EB-423A-8EE9-F21BEC1B6B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75602B-3184-439B-B043-E5DA9D8442F6}"/>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3848552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445521-C20C-4C85-A834-23B2A5FFAB76}"/>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3" name="Footer Placeholder 2">
            <a:extLst>
              <a:ext uri="{FF2B5EF4-FFF2-40B4-BE49-F238E27FC236}">
                <a16:creationId xmlns:a16="http://schemas.microsoft.com/office/drawing/2014/main" id="{90E50AEF-231C-4C7A-A051-1F9B165530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01CE52-6852-464E-B293-18646B9CDB8F}"/>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274511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F1E1-B64F-4356-A1DD-A43B6DFB44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F1D401-A01B-498E-826C-B2A24FC95C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A1F10F-0D18-403D-B5C5-47FECA2E4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62D77C-25D7-42FC-92CA-6FB327187DDA}"/>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6" name="Footer Placeholder 5">
            <a:extLst>
              <a:ext uri="{FF2B5EF4-FFF2-40B4-BE49-F238E27FC236}">
                <a16:creationId xmlns:a16="http://schemas.microsoft.com/office/drawing/2014/main" id="{2909C1F8-5618-4615-9503-0EA8CD1B30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D6C803-7FCF-4D0E-90BC-41F3A10078B0}"/>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640583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15EC4-0F59-4730-ACAB-B30373CA22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BEC5E1-C6DF-446D-998F-0D11F114E9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28F8B3-66BD-4B99-A4F0-553F333EF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9B62A4-DA23-4604-B936-7CD3FE563CC7}"/>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6" name="Footer Placeholder 5">
            <a:extLst>
              <a:ext uri="{FF2B5EF4-FFF2-40B4-BE49-F238E27FC236}">
                <a16:creationId xmlns:a16="http://schemas.microsoft.com/office/drawing/2014/main" id="{DFB62B18-3561-4B42-904D-B6E6FAA0B7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5775AB-36EA-4CF6-BCE1-9DADC286E921}"/>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207876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5238-BE10-4731-9D34-2EDE85ABD9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A685FF-C879-4FD6-83BE-B3FC0C039A6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31BC7E-FDD8-4D25-AA6D-6E4FBFC8AC7E}"/>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925AF3FA-9EFD-4FD9-9847-D82ACF0C6A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A2A27-2B53-4308-9F0D-6C4F03D5B903}"/>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3185276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3EB23E-4595-4BD0-B481-2ACDA9076A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3EEABD-027B-4A49-B376-C16B63B5113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538117-3592-4331-8604-3DEC476CDB82}"/>
              </a:ext>
            </a:extLst>
          </p:cNvPr>
          <p:cNvSpPr>
            <a:spLocks noGrp="1"/>
          </p:cNvSpPr>
          <p:nvPr>
            <p:ph type="dt" sz="half" idx="10"/>
          </p:nvPr>
        </p:nvSpPr>
        <p:spPr/>
        <p:txBody>
          <a:body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31091B72-42C5-4F12-BE31-5DB2A69B9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FE4DAC-8AF4-4F40-B9EF-FF626DF26027}"/>
              </a:ext>
            </a:extLst>
          </p:cNvPr>
          <p:cNvSpPr>
            <a:spLocks noGrp="1"/>
          </p:cNvSpPr>
          <p:nvPr>
            <p:ph type="sldNum" sz="quarter" idx="12"/>
          </p:nvPr>
        </p:nvSpPr>
        <p:spPr/>
        <p:txBody>
          <a:bodyPr/>
          <a:lstStyle/>
          <a:p>
            <a:fld id="{7D027F71-1184-4267-9079-A10217F077CA}" type="slidenum">
              <a:rPr lang="en-US" smtClean="0"/>
              <a:t>‹#›</a:t>
            </a:fld>
            <a:endParaRPr lang="en-US"/>
          </a:p>
        </p:txBody>
      </p:sp>
    </p:spTree>
    <p:extLst>
      <p:ext uri="{BB962C8B-B14F-4D97-AF65-F5344CB8AC3E}">
        <p14:creationId xmlns:p14="http://schemas.microsoft.com/office/powerpoint/2010/main" val="224742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60AED4-F8CE-44C6-A39A-1AB5584F32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7F1EED-7A7D-41E9-BF42-9452884AE5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1CB984-8EDF-4D0B-B330-A44FD7762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E2742-8CAE-4C25-9442-A94D15B18328}" type="datetimeFigureOut">
              <a:rPr lang="en-US" smtClean="0"/>
              <a:t>8/3/2022</a:t>
            </a:fld>
            <a:endParaRPr lang="en-US"/>
          </a:p>
        </p:txBody>
      </p:sp>
      <p:sp>
        <p:nvSpPr>
          <p:cNvPr id="5" name="Footer Placeholder 4">
            <a:extLst>
              <a:ext uri="{FF2B5EF4-FFF2-40B4-BE49-F238E27FC236}">
                <a16:creationId xmlns:a16="http://schemas.microsoft.com/office/drawing/2014/main" id="{E0A063F6-B2F4-4EE2-8AFD-B3925D19A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BC99CB-07D5-42F4-940F-A5F13C5229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027F71-1184-4267-9079-A10217F077CA}" type="slidenum">
              <a:rPr lang="en-US" smtClean="0"/>
              <a:t>‹#›</a:t>
            </a:fld>
            <a:endParaRPr lang="en-US"/>
          </a:p>
        </p:txBody>
      </p:sp>
    </p:spTree>
    <p:extLst>
      <p:ext uri="{BB962C8B-B14F-4D97-AF65-F5344CB8AC3E}">
        <p14:creationId xmlns:p14="http://schemas.microsoft.com/office/powerpoint/2010/main" val="2981217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F04EE-A050-45B2-840A-05446D1D20C9}"/>
              </a:ext>
            </a:extLst>
          </p:cNvPr>
          <p:cNvPicPr>
            <a:picLocks noChangeAspect="1"/>
          </p:cNvPicPr>
          <p:nvPr/>
        </p:nvPicPr>
        <p:blipFill>
          <a:blip r:embed="rId2" cstate="print"/>
          <a:stretch>
            <a:fillRect/>
          </a:stretch>
        </p:blipFill>
        <p:spPr>
          <a:xfrm>
            <a:off x="1752600" y="-7257"/>
            <a:ext cx="8610600" cy="6703078"/>
          </a:xfrm>
          <a:prstGeom prst="rect">
            <a:avLst/>
          </a:prstGeom>
        </p:spPr>
      </p:pic>
      <p:sp>
        <p:nvSpPr>
          <p:cNvPr id="2" name="Rectangle 1">
            <a:extLst>
              <a:ext uri="{FF2B5EF4-FFF2-40B4-BE49-F238E27FC236}">
                <a16:creationId xmlns:a16="http://schemas.microsoft.com/office/drawing/2014/main" id="{6C4DFB2B-9C0F-4466-A9F8-09EFEBD120E6}"/>
              </a:ext>
            </a:extLst>
          </p:cNvPr>
          <p:cNvSpPr/>
          <p:nvPr/>
        </p:nvSpPr>
        <p:spPr>
          <a:xfrm>
            <a:off x="1981200" y="487502"/>
            <a:ext cx="8001000" cy="3170099"/>
          </a:xfrm>
          <a:prstGeom prst="rect">
            <a:avLst/>
          </a:prstGeom>
        </p:spPr>
        <p:txBody>
          <a:bodyPr wrap="square">
            <a:spAutoFit/>
          </a:bodyPr>
          <a:lstStyle/>
          <a:p>
            <a:pPr algn="ctr"/>
            <a:r>
              <a:rPr lang="en-US" sz="4400" b="1" dirty="0">
                <a:solidFill>
                  <a:srgbClr val="FF0000"/>
                </a:solidFill>
              </a:rPr>
              <a:t>BA 2</a:t>
            </a:r>
            <a:r>
              <a:rPr lang="en-US" sz="4400" b="1" baseline="30000" dirty="0">
                <a:solidFill>
                  <a:srgbClr val="FF0000"/>
                </a:solidFill>
              </a:rPr>
              <a:t>ND</a:t>
            </a:r>
            <a:r>
              <a:rPr lang="en-US" sz="4400" b="1" dirty="0">
                <a:solidFill>
                  <a:srgbClr val="FF0000"/>
                </a:solidFill>
              </a:rPr>
              <a:t> YEAR</a:t>
            </a:r>
          </a:p>
          <a:p>
            <a:pPr algn="ctr"/>
            <a:r>
              <a:rPr lang="en-US" sz="4400" b="1" dirty="0">
                <a:solidFill>
                  <a:srgbClr val="FF0000"/>
                </a:solidFill>
              </a:rPr>
              <a:t>COURSE CODE MUSA201TH</a:t>
            </a:r>
            <a:r>
              <a:rPr lang="en-US" sz="3200" dirty="0">
                <a:solidFill>
                  <a:srgbClr val="FF0000"/>
                </a:solidFill>
              </a:rPr>
              <a:t> </a:t>
            </a:r>
          </a:p>
          <a:p>
            <a:pPr algn="ctr"/>
            <a:r>
              <a:rPr lang="en-US" sz="2800" dirty="0"/>
              <a:t>Hindustani Music (Vocal/Inst.)</a:t>
            </a:r>
          </a:p>
          <a:p>
            <a:pPr algn="ctr"/>
            <a:r>
              <a:rPr lang="en-US" sz="2800" dirty="0"/>
              <a:t>Theory of Indian Music, Ancient </a:t>
            </a:r>
            <a:r>
              <a:rPr lang="en-US" sz="2800" dirty="0" err="1"/>
              <a:t>Granthas</a:t>
            </a:r>
            <a:r>
              <a:rPr lang="en-US" sz="2800" dirty="0"/>
              <a:t> &amp; Contribution of musicologists. </a:t>
            </a:r>
          </a:p>
          <a:p>
            <a:pPr algn="ctr"/>
            <a:r>
              <a:rPr lang="en-US" sz="2800" dirty="0" err="1"/>
              <a:t>Genaral</a:t>
            </a:r>
            <a:r>
              <a:rPr lang="en-US" sz="2800" dirty="0"/>
              <a:t> discussion and definition of the following: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73EE15-C8DC-4AD8-A533-1E24FF05696C}"/>
              </a:ext>
            </a:extLst>
          </p:cNvPr>
          <p:cNvPicPr>
            <a:picLocks noChangeAspect="1"/>
          </p:cNvPicPr>
          <p:nvPr/>
        </p:nvPicPr>
        <p:blipFill>
          <a:blip r:embed="rId2" cstate="print"/>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E1CDD36C-6949-4FC0-8EE5-02AC2B684117}"/>
              </a:ext>
            </a:extLst>
          </p:cNvPr>
          <p:cNvSpPr/>
          <p:nvPr/>
        </p:nvSpPr>
        <p:spPr>
          <a:xfrm>
            <a:off x="5029200" y="3506450"/>
            <a:ext cx="3886000" cy="1446550"/>
          </a:xfrm>
          <a:prstGeom prst="rect">
            <a:avLst/>
          </a:prstGeom>
        </p:spPr>
        <p:txBody>
          <a:bodyPr wrap="none">
            <a:spAutoFit/>
          </a:bodyPr>
          <a:lstStyle/>
          <a:p>
            <a:r>
              <a:rPr lang="hi-IN" sz="8800" b="1" dirty="0">
                <a:solidFill>
                  <a:srgbClr val="FFFF00"/>
                </a:solidFill>
              </a:rPr>
              <a:t>मींड-सूत</a:t>
            </a:r>
            <a:endParaRPr lang="en-US" sz="8800" dirty="0">
              <a:solidFill>
                <a:srgbClr val="FFFF00"/>
              </a:solidFill>
            </a:endParaRPr>
          </a:p>
        </p:txBody>
      </p:sp>
    </p:spTree>
    <p:extLst>
      <p:ext uri="{BB962C8B-B14F-4D97-AF65-F5344CB8AC3E}">
        <p14:creationId xmlns:p14="http://schemas.microsoft.com/office/powerpoint/2010/main" val="387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202362"/>
          </a:xfrm>
        </p:spPr>
        <p:txBody>
          <a:bodyPr>
            <a:normAutofit fontScale="85000" lnSpcReduction="20000"/>
          </a:bodyPr>
          <a:lstStyle/>
          <a:p>
            <a:r>
              <a:rPr lang="hi-IN" dirty="0"/>
              <a:t>एक स्वर से किसी दूसरे इच्छित स्वर पर जाते हुए बीच के स्वरों का इस प्रकार नाम मात्र स्पर्श होता जाए कि आवाज टूटे नहीं और न ही बीच के स्वर स्पष्ट सुनाई दे उसे 'भीड' कहते हैं। इसका आशय यह हुआ कि एक स्वर से दूसरे स्वर तक अखंडित रूप में जाना ही मींड है। यह साधारणतः 2.5, तथा 4 स्वरान्तर वाले स्वरों</a:t>
            </a:r>
            <a:r>
              <a:rPr lang="en-US" dirty="0"/>
              <a:t> </a:t>
            </a:r>
            <a:r>
              <a:rPr lang="hi-IN" dirty="0"/>
              <a:t>में ली जाती है। मींड प्राचीन समय में प्रचलित गमक के अनेक प्रकारों में एक है जो रस निष्पति में बहुत ही सहायक होती है। मींड से गायन-वादन में कोमलता तथा मधुरता आती है। ध्वनि की तरलता तथा प्रभावशीलता मींड की प्रमुख विशेषता है। मींड लेने की प्रक्रिया वाद्यों की प्रकृति के अनुसार विभिन्न होती है। यदि वीणा अथवा सितार पर मींड निकालनी हो तो मींड के प्रारंभिक स्वरबोधक पर्दे पर उंगली रख कर दा अथवा रा बजाया जाता है और उसी तार को पर्दे पर वांछित स्वर तक खींचा जाता है। वाइलिन तथा सारंगी मे यह क्रिया भिन्न होगी। मींड को 'सूत' भी कहते हैं। </a:t>
            </a:r>
            <a:endParaRPr lang="en-US" dirty="0"/>
          </a:p>
          <a:p>
            <a:r>
              <a:rPr lang="hi-IN" dirty="0"/>
              <a:t>मींड लिखने के लिए मींड लेने वाले स्वरों पर उल्टा अर्ध चंन्द्राकार कोष्ठक लगा दिया जाता है, यथाः</a:t>
            </a:r>
            <a:endParaRPr lang="en-US" dirty="0"/>
          </a:p>
          <a:p>
            <a:pPr marL="0" indent="0">
              <a:buNone/>
            </a:pPr>
            <a:r>
              <a:rPr lang="en-US" dirty="0"/>
              <a:t>         		</a:t>
            </a:r>
            <a:r>
              <a:rPr lang="hi-IN" dirty="0"/>
              <a:t>प</a:t>
            </a:r>
            <a:r>
              <a:rPr lang="en-US" dirty="0"/>
              <a:t>   </a:t>
            </a:r>
            <a:r>
              <a:rPr lang="hi-IN" dirty="0"/>
              <a:t>ग</a:t>
            </a:r>
            <a:r>
              <a:rPr lang="en-US" dirty="0"/>
              <a:t>  		</a:t>
            </a:r>
            <a:r>
              <a:rPr lang="hi-IN" dirty="0"/>
              <a:t>म</a:t>
            </a:r>
            <a:r>
              <a:rPr lang="en-US" dirty="0"/>
              <a:t>   </a:t>
            </a:r>
            <a:r>
              <a:rPr lang="hi-IN" dirty="0"/>
              <a:t>ध</a:t>
            </a:r>
            <a:r>
              <a:rPr lang="en-US" dirty="0"/>
              <a:t>  		</a:t>
            </a:r>
            <a:r>
              <a:rPr lang="hi-IN" dirty="0"/>
              <a:t>ध</a:t>
            </a:r>
            <a:r>
              <a:rPr lang="en-US" dirty="0"/>
              <a:t>   </a:t>
            </a:r>
            <a:r>
              <a:rPr lang="hi-IN" dirty="0"/>
              <a:t>सं आदि</a:t>
            </a:r>
            <a:endParaRPr lang="en-US" dirty="0"/>
          </a:p>
          <a:p>
            <a:r>
              <a:rPr lang="hi-IN" dirty="0"/>
              <a:t>मींड दो प्रकार की होती है अनुलोम तथा विलोम । मुर्की खटका और मुर्की दोनों ही कर्ण के परिवर्द्धित रूप है। इससे भी गायन-वादन की क्रिया में रंजकता आती है</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287</Words>
  <Application>Microsoft Office PowerPoint</Application>
  <PresentationFormat>Widescreen</PresentationFormat>
  <Paragraphs>17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2022-08-03T09:57:46Z</dcterms:created>
  <dcterms:modified xsi:type="dcterms:W3CDTF">2022-08-03T09:58:03Z</dcterms:modified>
</cp:coreProperties>
</file>